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8AC"/>
    <a:srgbClr val="137582"/>
    <a:srgbClr val="48426D"/>
    <a:srgbClr val="FF815C"/>
    <a:srgbClr val="A5DC69"/>
    <a:srgbClr val="C9F0FF"/>
    <a:srgbClr val="B9B5D3"/>
    <a:srgbClr val="A6A1C7"/>
    <a:srgbClr val="D4E2D4"/>
    <a:srgbClr val="98A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A3A8-123B-4E73-842C-FB7F9D910A7E}" type="datetimeFigureOut">
              <a:rPr lang="zh-TW" altLang="en-US" smtClean="0"/>
              <a:t>2021/3/26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71C81-91FC-43DE-BE62-7FC7D33DB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A3A8-123B-4E73-842C-FB7F9D910A7E}" type="datetimeFigureOut">
              <a:rPr lang="zh-TW" altLang="en-US" smtClean="0"/>
              <a:t>2021/3/26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71C81-91FC-43DE-BE62-7FC7D33DB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70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A3A8-123B-4E73-842C-FB7F9D910A7E}" type="datetimeFigureOut">
              <a:rPr lang="zh-TW" altLang="en-US" smtClean="0"/>
              <a:t>2021/3/26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71C81-91FC-43DE-BE62-7FC7D33DB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443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A3A8-123B-4E73-842C-FB7F9D910A7E}" type="datetimeFigureOut">
              <a:rPr lang="zh-TW" altLang="en-US" smtClean="0"/>
              <a:t>2021/3/26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71C81-91FC-43DE-BE62-7FC7D33DB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507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A3A8-123B-4E73-842C-FB7F9D910A7E}" type="datetimeFigureOut">
              <a:rPr lang="zh-TW" altLang="en-US" smtClean="0"/>
              <a:t>2021/3/26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71C81-91FC-43DE-BE62-7FC7D33DB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53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A3A8-123B-4E73-842C-FB7F9D910A7E}" type="datetimeFigureOut">
              <a:rPr lang="zh-TW" altLang="en-US" smtClean="0"/>
              <a:t>2021/3/26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71C81-91FC-43DE-BE62-7FC7D33DB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675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A3A8-123B-4E73-842C-FB7F9D910A7E}" type="datetimeFigureOut">
              <a:rPr lang="zh-TW" altLang="en-US" smtClean="0"/>
              <a:t>2021/3/26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71C81-91FC-43DE-BE62-7FC7D33DB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967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A3A8-123B-4E73-842C-FB7F9D910A7E}" type="datetimeFigureOut">
              <a:rPr lang="zh-TW" altLang="en-US" smtClean="0"/>
              <a:t>2021/3/26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71C81-91FC-43DE-BE62-7FC7D33DB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41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A3A8-123B-4E73-842C-FB7F9D910A7E}" type="datetimeFigureOut">
              <a:rPr lang="zh-TW" altLang="en-US" smtClean="0"/>
              <a:t>2021/3/26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71C81-91FC-43DE-BE62-7FC7D33DB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018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A3A8-123B-4E73-842C-FB7F9D910A7E}" type="datetimeFigureOut">
              <a:rPr lang="zh-TW" altLang="en-US" smtClean="0"/>
              <a:t>2021/3/26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71C81-91FC-43DE-BE62-7FC7D33DB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4640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A3A8-123B-4E73-842C-FB7F9D910A7E}" type="datetimeFigureOut">
              <a:rPr lang="zh-TW" altLang="en-US" smtClean="0"/>
              <a:t>2021/3/26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71C81-91FC-43DE-BE62-7FC7D33DB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725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AA3A8-123B-4E73-842C-FB7F9D910A7E}" type="datetimeFigureOut">
              <a:rPr lang="zh-TW" altLang="en-US" smtClean="0"/>
              <a:t>2021/3/26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71C81-91FC-43DE-BE62-7FC7D33DB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757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37" y="2174006"/>
            <a:ext cx="2473037" cy="247303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250874" y="2479500"/>
            <a:ext cx="627287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500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GO JAPAN</a:t>
            </a:r>
            <a:endParaRPr lang="zh-TW" altLang="en-US" sz="11500" dirty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295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783129" y="864560"/>
            <a:ext cx="4500880" cy="56874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zh-TW" altLang="en-US" sz="3600" b="1" spc="-11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YaHei UI"/>
              </a:rPr>
              <a:t>設計建</a:t>
            </a:r>
            <a:r>
              <a:rPr lang="zh-TW" altLang="en-US" sz="3600" b="1" spc="15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YaHei UI"/>
              </a:rPr>
              <a:t>議</a:t>
            </a:r>
            <a:r>
              <a:rPr lang="zh-TW" altLang="en-US" sz="3600" b="1" spc="-459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YaHei UI"/>
              </a:rPr>
              <a:t> </a:t>
            </a:r>
            <a:r>
              <a:rPr lang="en-US" altLang="zh-TW" sz="3600" b="1" spc="-5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1</a:t>
            </a:r>
            <a:r>
              <a:rPr lang="zh-TW" altLang="en-US" sz="3600" b="1" spc="-5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YaHei UI"/>
              </a:rPr>
              <a:t>：</a:t>
            </a:r>
            <a:endParaRPr lang="zh-TW" altLang="en-US" sz="3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Microsoft YaHei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8982" y="1744748"/>
            <a:ext cx="4789174" cy="17727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165" marR="5080" indent="-419100">
              <a:lnSpc>
                <a:spcPct val="116599"/>
              </a:lnSpc>
              <a:spcBef>
                <a:spcPts val="100"/>
              </a:spcBef>
              <a:buSzPct val="122727"/>
              <a:buFont typeface="SimSun"/>
              <a:buChar char="•"/>
              <a:tabLst>
                <a:tab pos="431800" algn="l"/>
              </a:tabLst>
            </a:pPr>
            <a:r>
              <a:rPr sz="2000" spc="-5" dirty="0">
                <a:solidFill>
                  <a:schemeClr val="bg1"/>
                </a:solidFill>
                <a:latin typeface="Microsoft JhengHei UI"/>
                <a:cs typeface="Microsoft JhengHei UI"/>
              </a:rPr>
              <a:t>將說明改⽤圖表⽰，</a:t>
            </a:r>
            <a:r>
              <a:rPr sz="2000" spc="-5" dirty="0" err="1" smtClean="0">
                <a:solidFill>
                  <a:schemeClr val="bg1"/>
                </a:solidFill>
                <a:latin typeface="Microsoft JhengHei UI"/>
                <a:cs typeface="Microsoft JhengHei UI"/>
              </a:rPr>
              <a:t>直接圈出要動作</a:t>
            </a:r>
            <a:r>
              <a:rPr sz="2000" spc="-5" dirty="0">
                <a:solidFill>
                  <a:schemeClr val="bg1"/>
                </a:solidFill>
                <a:latin typeface="Microsoft JhengHei UI"/>
                <a:cs typeface="Microsoft JhengHei UI"/>
              </a:rPr>
              <a:t>。</a:t>
            </a:r>
            <a:endParaRPr sz="2000" dirty="0">
              <a:solidFill>
                <a:schemeClr val="bg1"/>
              </a:solidFill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SimSun"/>
              <a:buChar char="•"/>
            </a:pPr>
            <a:endParaRPr sz="2000" dirty="0">
              <a:solidFill>
                <a:schemeClr val="bg1"/>
              </a:solidFill>
              <a:latin typeface="Microsoft JhengHei UI"/>
              <a:cs typeface="Microsoft JhengHei UI"/>
            </a:endParaRPr>
          </a:p>
          <a:p>
            <a:pPr marL="431165" indent="-419100" algn="just">
              <a:lnSpc>
                <a:spcPct val="100000"/>
              </a:lnSpc>
              <a:buSzPct val="122727"/>
              <a:buFont typeface="SimSun"/>
              <a:buChar char="•"/>
              <a:tabLst>
                <a:tab pos="431800" algn="l"/>
              </a:tabLst>
            </a:pPr>
            <a:r>
              <a:rPr sz="2000" spc="-5" dirty="0">
                <a:solidFill>
                  <a:schemeClr val="bg1"/>
                </a:solidFill>
                <a:latin typeface="Microsoft JhengHei UI"/>
                <a:cs typeface="Microsoft JhengHei UI"/>
              </a:rPr>
              <a:t>針對隱私疑慮，建議加上⼀句</a:t>
            </a:r>
            <a:endParaRPr sz="2000" dirty="0">
              <a:solidFill>
                <a:schemeClr val="bg1"/>
              </a:solidFill>
              <a:latin typeface="Microsoft JhengHei UI"/>
              <a:cs typeface="Microsoft JhengHei UI"/>
            </a:endParaRPr>
          </a:p>
          <a:p>
            <a:pPr marL="431165" marR="5080" algn="just">
              <a:lnSpc>
                <a:spcPct val="116599"/>
              </a:lnSpc>
              <a:spcBef>
                <a:spcPts val="165"/>
              </a:spcBef>
            </a:pPr>
            <a:r>
              <a:rPr sz="2000" spc="-5" dirty="0">
                <a:solidFill>
                  <a:schemeClr val="bg1"/>
                </a:solidFill>
                <a:latin typeface="Microsoft JhengHei UI"/>
                <a:cs typeface="Microsoft JhengHei UI"/>
              </a:rPr>
              <a:t>『</a:t>
            </a:r>
            <a:r>
              <a:rPr sz="2000" spc="-5" dirty="0" err="1">
                <a:solidFill>
                  <a:schemeClr val="bg1"/>
                </a:solidFill>
                <a:latin typeface="Microsoft JhengHei UI"/>
                <a:cs typeface="Microsoft JhengHei UI"/>
              </a:rPr>
              <a:t>讓⼩幫⼿幫你查站點』暗</a:t>
            </a:r>
            <a:r>
              <a:rPr sz="2000" spc="-5" dirty="0" err="1" smtClean="0">
                <a:solidFill>
                  <a:schemeClr val="bg1"/>
                </a:solidFill>
                <a:latin typeface="Microsoft JhengHei UI"/>
                <a:cs typeface="Microsoft JhengHei UI"/>
              </a:rPr>
              <a:t>⽰使</a:t>
            </a:r>
            <a:r>
              <a:rPr sz="2000" spc="-5" dirty="0" err="1">
                <a:solidFill>
                  <a:schemeClr val="bg1"/>
                </a:solidFill>
                <a:latin typeface="Microsoft JhengHei UI"/>
                <a:cs typeface="Microsoft JhengHei UI"/>
              </a:rPr>
              <a:t>⽤者</a:t>
            </a:r>
            <a:r>
              <a:rPr sz="2000" spc="-5" dirty="0" smtClean="0">
                <a:solidFill>
                  <a:schemeClr val="bg1"/>
                </a:solidFill>
                <a:latin typeface="Microsoft JhengHei UI"/>
                <a:cs typeface="Microsoft JhengHei UI"/>
              </a:rPr>
              <a:t>，</a:t>
            </a:r>
            <a:endParaRPr lang="en-US" sz="2000" spc="-5" dirty="0" smtClean="0">
              <a:solidFill>
                <a:schemeClr val="bg1"/>
              </a:solidFill>
              <a:latin typeface="Microsoft JhengHei UI"/>
              <a:cs typeface="Microsoft JhengHei UI"/>
            </a:endParaRPr>
          </a:p>
          <a:p>
            <a:pPr marL="431165" marR="5080" algn="just">
              <a:lnSpc>
                <a:spcPct val="116599"/>
              </a:lnSpc>
              <a:spcBef>
                <a:spcPts val="165"/>
              </a:spcBef>
            </a:pPr>
            <a:r>
              <a:rPr sz="2000" spc="-5" dirty="0" err="1" smtClean="0">
                <a:solidFill>
                  <a:schemeClr val="bg1"/>
                </a:solidFill>
                <a:latin typeface="Microsoft JhengHei UI"/>
                <a:cs typeface="Microsoft JhengHei UI"/>
              </a:rPr>
              <a:t>位置資訊只提供給⼩幫</a:t>
            </a:r>
            <a:r>
              <a:rPr sz="2000" spc="-5" dirty="0">
                <a:solidFill>
                  <a:schemeClr val="bg1"/>
                </a:solidFill>
                <a:latin typeface="Microsoft JhengHei UI"/>
                <a:cs typeface="Microsoft JhengHei UI"/>
              </a:rPr>
              <a:t>⼿。</a:t>
            </a:r>
            <a:endParaRPr sz="2000" dirty="0">
              <a:solidFill>
                <a:schemeClr val="bg1"/>
              </a:solidFill>
              <a:latin typeface="Microsoft JhengHei UI"/>
              <a:cs typeface="Microsoft JhengHei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8860" y="3525104"/>
            <a:ext cx="3457711" cy="251151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428156" y="553116"/>
            <a:ext cx="5804526" cy="5385671"/>
            <a:chOff x="7702772" y="0"/>
            <a:chExt cx="12401550" cy="113087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2772" y="0"/>
              <a:ext cx="5746020" cy="1130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41903" y="5277834"/>
              <a:ext cx="1220058" cy="91825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194257" y="5309246"/>
              <a:ext cx="1115695" cy="814069"/>
            </a:xfrm>
            <a:custGeom>
              <a:avLst/>
              <a:gdLst/>
              <a:ahLst/>
              <a:cxnLst/>
              <a:rect l="l" t="t" r="r" b="b"/>
              <a:pathLst>
                <a:path w="1115694" h="814070">
                  <a:moveTo>
                    <a:pt x="708575" y="0"/>
                  </a:moveTo>
                  <a:lnTo>
                    <a:pt x="708575" y="203387"/>
                  </a:lnTo>
                  <a:lnTo>
                    <a:pt x="0" y="203387"/>
                  </a:lnTo>
                  <a:lnTo>
                    <a:pt x="0" y="610162"/>
                  </a:lnTo>
                  <a:lnTo>
                    <a:pt x="708575" y="610162"/>
                  </a:lnTo>
                  <a:lnTo>
                    <a:pt x="708575" y="813549"/>
                  </a:lnTo>
                  <a:lnTo>
                    <a:pt x="1115348" y="406774"/>
                  </a:lnTo>
                  <a:lnTo>
                    <a:pt x="708575" y="0"/>
                  </a:lnTo>
                  <a:close/>
                </a:path>
              </a:pathLst>
            </a:custGeom>
            <a:solidFill>
              <a:srgbClr val="F6C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8305" y="0"/>
              <a:ext cx="5745793" cy="113085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58305" y="660528"/>
              <a:ext cx="5745793" cy="7030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2157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角矩形 2"/>
          <p:cNvSpPr/>
          <p:nvPr/>
        </p:nvSpPr>
        <p:spPr>
          <a:xfrm>
            <a:off x="4291151" y="1526580"/>
            <a:ext cx="1890000" cy="1043709"/>
          </a:xfrm>
          <a:prstGeom prst="roundRect">
            <a:avLst/>
          </a:prstGeom>
          <a:solidFill>
            <a:srgbClr val="719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心理資本</a:t>
            </a:r>
          </a:p>
        </p:txBody>
      </p:sp>
      <p:sp>
        <p:nvSpPr>
          <p:cNvPr id="4" name="圓角矩形 3"/>
          <p:cNvSpPr/>
          <p:nvPr/>
        </p:nvSpPr>
        <p:spPr>
          <a:xfrm>
            <a:off x="6659414" y="1524000"/>
            <a:ext cx="1890000" cy="1043709"/>
          </a:xfrm>
          <a:prstGeom prst="roundRect">
            <a:avLst/>
          </a:prstGeom>
          <a:solidFill>
            <a:srgbClr val="726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員工幸福感</a:t>
            </a:r>
            <a:endParaRPr lang="zh-TW" altLang="en-US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1970236" y="1524000"/>
            <a:ext cx="1888837" cy="1043709"/>
          </a:xfrm>
          <a:prstGeom prst="roundRect">
            <a:avLst/>
          </a:prstGeom>
          <a:solidFill>
            <a:srgbClr val="557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企業社會責任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5001486" y="3135227"/>
            <a:ext cx="2807855" cy="2128983"/>
            <a:chOff x="5163126" y="3163453"/>
            <a:chExt cx="2807855" cy="2128983"/>
          </a:xfrm>
        </p:grpSpPr>
        <p:sp>
          <p:nvSpPr>
            <p:cNvPr id="2" name="圓角矩形 1"/>
            <p:cNvSpPr/>
            <p:nvPr/>
          </p:nvSpPr>
          <p:spPr>
            <a:xfrm>
              <a:off x="5163126" y="3163453"/>
              <a:ext cx="2807855" cy="2128983"/>
            </a:xfrm>
            <a:prstGeom prst="roundRect">
              <a:avLst/>
            </a:prstGeom>
            <a:solidFill>
              <a:srgbClr val="1945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u="sng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algn="ctr"/>
              <a:endParaRPr lang="en-US" altLang="zh-TW" u="sng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algn="ctr"/>
              <a:endParaRPr lang="en-US" altLang="zh-TW" u="sng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algn="ctr"/>
              <a:endParaRPr lang="en-US" altLang="zh-TW" u="sng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algn="ctr"/>
              <a:endParaRPr lang="en-US" altLang="zh-TW" u="sng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algn="ctr"/>
              <a:endParaRPr lang="en-US" altLang="zh-TW" u="sng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algn="ctr"/>
              <a:endParaRPr lang="en-US" altLang="zh-TW" u="sng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5480636" y="3563563"/>
              <a:ext cx="2258291" cy="1600438"/>
              <a:chOff x="5584546" y="3721744"/>
              <a:chExt cx="2258291" cy="1600438"/>
            </a:xfrm>
          </p:grpSpPr>
          <p:sp>
            <p:nvSpPr>
              <p:cNvPr id="6" name="文字方塊 5"/>
              <p:cNvSpPr txBox="1"/>
              <p:nvPr/>
            </p:nvSpPr>
            <p:spPr>
              <a:xfrm>
                <a:off x="5584546" y="3998743"/>
                <a:ext cx="102523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dirty="0">
                    <a:solidFill>
                      <a:schemeClr val="lt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員工</a:t>
                </a:r>
              </a:p>
              <a:p>
                <a:pPr algn="ctr"/>
                <a:r>
                  <a:rPr lang="zh-TW" altLang="en-US" sz="2000" dirty="0">
                    <a:solidFill>
                      <a:schemeClr val="lt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消費者</a:t>
                </a:r>
              </a:p>
              <a:p>
                <a:pPr algn="ctr"/>
                <a:r>
                  <a:rPr lang="zh-TW" altLang="en-US" sz="2000" dirty="0">
                    <a:solidFill>
                      <a:schemeClr val="lt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社會</a:t>
                </a:r>
              </a:p>
              <a:p>
                <a:pPr algn="ctr"/>
                <a:r>
                  <a:rPr lang="zh-TW" altLang="en-US" sz="2000" dirty="0">
                    <a:solidFill>
                      <a:schemeClr val="lt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政府</a:t>
                </a:r>
              </a:p>
            </p:txBody>
          </p:sp>
          <p:sp>
            <p:nvSpPr>
              <p:cNvPr id="7" name="文字方塊 6"/>
              <p:cNvSpPr txBox="1"/>
              <p:nvPr/>
            </p:nvSpPr>
            <p:spPr>
              <a:xfrm>
                <a:off x="6383492" y="3721744"/>
                <a:ext cx="1459345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zh-TW" u="sng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  <a:p>
                <a:pPr algn="ctr"/>
                <a:r>
                  <a:rPr lang="zh-TW" altLang="en-US" sz="2000" dirty="0">
                    <a:solidFill>
                      <a:schemeClr val="lt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競爭對手</a:t>
                </a:r>
                <a:endParaRPr lang="en-US" altLang="zh-TW" sz="2000" dirty="0">
                  <a:solidFill>
                    <a:schemeClr val="lt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  <a:p>
                <a:pPr algn="ctr"/>
                <a:r>
                  <a:rPr lang="zh-TW" altLang="en-US" sz="2000" dirty="0">
                    <a:solidFill>
                      <a:schemeClr val="lt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自然環境</a:t>
                </a:r>
                <a:endParaRPr lang="en-US" altLang="zh-TW" sz="2000" dirty="0">
                  <a:solidFill>
                    <a:schemeClr val="lt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  <a:p>
                <a:pPr algn="ctr"/>
                <a:r>
                  <a:rPr lang="zh-TW" altLang="en-US" sz="2000" dirty="0">
                    <a:solidFill>
                      <a:schemeClr val="lt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後代子孫</a:t>
                </a:r>
                <a:endParaRPr lang="en-US" altLang="zh-TW" sz="2000" dirty="0">
                  <a:solidFill>
                    <a:schemeClr val="lt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  <a:p>
                <a:pPr algn="ctr"/>
                <a:r>
                  <a:rPr lang="zh-TW" altLang="en-US" sz="2000" dirty="0">
                    <a:solidFill>
                      <a:schemeClr val="lt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非營利團體</a:t>
                </a:r>
                <a:endParaRPr lang="en-US" altLang="zh-TW" sz="2000" dirty="0">
                  <a:solidFill>
                    <a:schemeClr val="lt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sp>
          <p:nvSpPr>
            <p:cNvPr id="10" name="文字方塊 9"/>
            <p:cNvSpPr txBox="1"/>
            <p:nvPr/>
          </p:nvSpPr>
          <p:spPr>
            <a:xfrm>
              <a:off x="5421741" y="3440452"/>
              <a:ext cx="22906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u="sng" dirty="0">
                  <a:solidFill>
                    <a:schemeClr val="lt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企業社會責任構面</a:t>
              </a:r>
            </a:p>
          </p:txBody>
        </p:sp>
      </p:grpSp>
      <p:cxnSp>
        <p:nvCxnSpPr>
          <p:cNvPr id="13" name="直線單箭頭接點 12"/>
          <p:cNvCxnSpPr>
            <a:stCxn id="5" idx="3"/>
            <a:endCxn id="3" idx="1"/>
          </p:cNvCxnSpPr>
          <p:nvPr/>
        </p:nvCxnSpPr>
        <p:spPr>
          <a:xfrm>
            <a:off x="3859073" y="2045855"/>
            <a:ext cx="432078" cy="2580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3" idx="3"/>
            <a:endCxn id="4" idx="1"/>
          </p:cNvCxnSpPr>
          <p:nvPr/>
        </p:nvCxnSpPr>
        <p:spPr>
          <a:xfrm flipV="1">
            <a:off x="6181151" y="2045855"/>
            <a:ext cx="478263" cy="2580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5" idx="2"/>
            <a:endCxn id="4" idx="2"/>
          </p:cNvCxnSpPr>
          <p:nvPr/>
        </p:nvCxnSpPr>
        <p:spPr>
          <a:xfrm rot="16200000" flipH="1">
            <a:off x="5259534" y="222829"/>
            <a:ext cx="12700" cy="4689759"/>
          </a:xfrm>
          <a:prstGeom prst="bentConnector3">
            <a:avLst>
              <a:gd name="adj1" fmla="val 1800000"/>
            </a:avLst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2" idx="0"/>
          </p:cNvCxnSpPr>
          <p:nvPr/>
        </p:nvCxnSpPr>
        <p:spPr>
          <a:xfrm flipH="1" flipV="1">
            <a:off x="6405413" y="2822924"/>
            <a:ext cx="1" cy="312303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3859072" y="1666072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H1</a:t>
            </a:r>
            <a:endParaRPr lang="zh-TW" altLang="en-US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151414" y="166151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H3</a:t>
            </a:r>
            <a:endParaRPr lang="zh-TW" altLang="en-US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993572" y="2882031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H2</a:t>
            </a:r>
            <a:endParaRPr lang="zh-TW" altLang="en-US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079421" y="1031363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H4</a:t>
            </a:r>
            <a:endParaRPr lang="zh-TW" altLang="en-US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550885" y="2794202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H5</a:t>
            </a:r>
            <a:endParaRPr lang="zh-TW" altLang="en-US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295237" y="486410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研究架構圖</a:t>
            </a:r>
            <a:endParaRPr lang="zh-TW" altLang="en-US" sz="20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6522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343" y="2283047"/>
            <a:ext cx="4041314" cy="229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176"/>
          <a:stretch/>
        </p:blipFill>
        <p:spPr>
          <a:xfrm>
            <a:off x="1016000" y="1687034"/>
            <a:ext cx="3681037" cy="230537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82" y="1605120"/>
            <a:ext cx="4086795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34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6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567664" y="384232"/>
            <a:ext cx="8728166" cy="6390640"/>
            <a:chOff x="1567664" y="467360"/>
            <a:chExt cx="8728166" cy="6390640"/>
          </a:xfrm>
        </p:grpSpPr>
        <p:sp>
          <p:nvSpPr>
            <p:cNvPr id="3" name="圓角矩形 2"/>
            <p:cNvSpPr/>
            <p:nvPr/>
          </p:nvSpPr>
          <p:spPr>
            <a:xfrm>
              <a:off x="3167380" y="467360"/>
              <a:ext cx="2631440" cy="1524000"/>
            </a:xfrm>
            <a:prstGeom prst="roundRect">
              <a:avLst/>
            </a:prstGeom>
            <a:solidFill>
              <a:srgbClr val="D3E0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dirty="0" smtClean="0">
                  <a:solidFill>
                    <a:schemeClr val="bg1">
                      <a:lumMod val="50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生理性別</a:t>
              </a:r>
              <a:endParaRPr lang="zh-TW" altLang="en-US" sz="2800" dirty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5" name="圓角矩形 4"/>
            <p:cNvSpPr/>
            <p:nvPr/>
          </p:nvSpPr>
          <p:spPr>
            <a:xfrm>
              <a:off x="4748954" y="4998708"/>
              <a:ext cx="2631440" cy="1430868"/>
            </a:xfrm>
            <a:prstGeom prst="roundRect">
              <a:avLst/>
            </a:prstGeom>
            <a:solidFill>
              <a:srgbClr val="FCD1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dirty="0">
                  <a:solidFill>
                    <a:schemeClr val="bg1">
                      <a:lumMod val="50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運動行為</a:t>
              </a:r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6393180" y="467360"/>
              <a:ext cx="2631440" cy="1524000"/>
            </a:xfrm>
            <a:prstGeom prst="roundRect">
              <a:avLst/>
            </a:prstGeom>
            <a:solidFill>
              <a:srgbClr val="D3E0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dirty="0" smtClean="0">
                  <a:solidFill>
                    <a:schemeClr val="bg1">
                      <a:lumMod val="50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阻礙</a:t>
              </a:r>
              <a:r>
                <a:rPr lang="zh-TW" altLang="en-US" sz="2800" dirty="0">
                  <a:solidFill>
                    <a:schemeClr val="bg1">
                      <a:lumMod val="50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因素影響程度差異</a:t>
              </a:r>
            </a:p>
          </p:txBody>
        </p:sp>
        <p:sp>
          <p:nvSpPr>
            <p:cNvPr id="7" name="橢圓 6"/>
            <p:cNvSpPr/>
            <p:nvPr/>
          </p:nvSpPr>
          <p:spPr>
            <a:xfrm>
              <a:off x="4969934" y="2400634"/>
              <a:ext cx="2189480" cy="2188800"/>
            </a:xfrm>
            <a:prstGeom prst="ellipse">
              <a:avLst/>
            </a:prstGeom>
            <a:solidFill>
              <a:srgbClr val="ECE2E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dirty="0" smtClean="0">
                  <a:solidFill>
                    <a:schemeClr val="bg1">
                      <a:lumMod val="50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運動</a:t>
              </a:r>
              <a:endPara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algn="ctr"/>
              <a:r>
                <a:rPr lang="zh-TW" altLang="en-US" sz="2800" dirty="0" smtClean="0">
                  <a:solidFill>
                    <a:schemeClr val="bg1">
                      <a:lumMod val="50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健身</a:t>
              </a:r>
              <a:endPara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algn="ctr"/>
              <a:r>
                <a:rPr lang="zh-TW" altLang="en-US" sz="2800" dirty="0" smtClean="0">
                  <a:solidFill>
                    <a:schemeClr val="bg1">
                      <a:lumMod val="50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頻率</a:t>
              </a:r>
              <a:endParaRPr lang="zh-TW" altLang="en-US" sz="2800" dirty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cxnSp>
          <p:nvCxnSpPr>
            <p:cNvPr id="9" name="直線單箭頭接點 8"/>
            <p:cNvCxnSpPr>
              <a:stCxn id="3" idx="2"/>
              <a:endCxn id="7" idx="1"/>
            </p:cNvCxnSpPr>
            <p:nvPr/>
          </p:nvCxnSpPr>
          <p:spPr>
            <a:xfrm>
              <a:off x="4483100" y="1991360"/>
              <a:ext cx="807476" cy="729816"/>
            </a:xfrm>
            <a:prstGeom prst="straightConnector1">
              <a:avLst/>
            </a:prstGeom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>
              <a:stCxn id="6" idx="2"/>
              <a:endCxn id="7" idx="7"/>
            </p:cNvCxnSpPr>
            <p:nvPr/>
          </p:nvCxnSpPr>
          <p:spPr>
            <a:xfrm flipH="1">
              <a:off x="6838772" y="1991360"/>
              <a:ext cx="870128" cy="729816"/>
            </a:xfrm>
            <a:prstGeom prst="straightConnector1">
              <a:avLst/>
            </a:prstGeom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stCxn id="7" idx="4"/>
              <a:endCxn id="5" idx="0"/>
            </p:cNvCxnSpPr>
            <p:nvPr/>
          </p:nvCxnSpPr>
          <p:spPr>
            <a:xfrm>
              <a:off x="6064674" y="4589434"/>
              <a:ext cx="0" cy="409274"/>
            </a:xfrm>
            <a:prstGeom prst="straightConnector1">
              <a:avLst/>
            </a:prstGeom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8315801" y="5906356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u="sng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分析架構圖</a:t>
              </a:r>
            </a:p>
          </p:txBody>
        </p:sp>
        <p:pic>
          <p:nvPicPr>
            <p:cNvPr id="25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7664" y="3325870"/>
              <a:ext cx="4231156" cy="353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2772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/>
          <p:cNvGrpSpPr/>
          <p:nvPr/>
        </p:nvGrpSpPr>
        <p:grpSpPr>
          <a:xfrm>
            <a:off x="3395887" y="655780"/>
            <a:ext cx="5652187" cy="5587887"/>
            <a:chOff x="3386651" y="563417"/>
            <a:chExt cx="5652187" cy="5587887"/>
          </a:xfrm>
        </p:grpSpPr>
        <p:grpSp>
          <p:nvGrpSpPr>
            <p:cNvPr id="24" name="群組 23"/>
            <p:cNvGrpSpPr/>
            <p:nvPr/>
          </p:nvGrpSpPr>
          <p:grpSpPr>
            <a:xfrm>
              <a:off x="3386651" y="969704"/>
              <a:ext cx="5652187" cy="5181600"/>
              <a:chOff x="3589851" y="563418"/>
              <a:chExt cx="5652187" cy="5181600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660081" y="563418"/>
                <a:ext cx="5230279" cy="5181600"/>
                <a:chOff x="2413172" y="0"/>
                <a:chExt cx="6274440" cy="6559245"/>
              </a:xfrm>
            </p:grpSpPr>
            <p:sp>
              <p:nvSpPr>
                <p:cNvPr id="15" name="橢圓 14"/>
                <p:cNvSpPr/>
                <p:nvPr/>
              </p:nvSpPr>
              <p:spPr>
                <a:xfrm>
                  <a:off x="2413172" y="0"/>
                  <a:ext cx="6274440" cy="6374517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10" name="群組 9"/>
                <p:cNvGrpSpPr/>
                <p:nvPr/>
              </p:nvGrpSpPr>
              <p:grpSpPr>
                <a:xfrm>
                  <a:off x="2643797" y="1303245"/>
                  <a:ext cx="5832000" cy="5256000"/>
                  <a:chOff x="2690904" y="666658"/>
                  <a:chExt cx="6042886" cy="5469982"/>
                </a:xfrm>
              </p:grpSpPr>
              <p:pic>
                <p:nvPicPr>
                  <p:cNvPr id="4" name="圖片 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45312"/>
                  <a:stretch/>
                </p:blipFill>
                <p:spPr>
                  <a:xfrm>
                    <a:off x="2690904" y="2831875"/>
                    <a:ext cx="6042886" cy="3304765"/>
                  </a:xfrm>
                  <a:prstGeom prst="rect">
                    <a:avLst/>
                  </a:prstGeom>
                </p:spPr>
              </p:pic>
              <p:grpSp>
                <p:nvGrpSpPr>
                  <p:cNvPr id="8" name="群組 7"/>
                  <p:cNvGrpSpPr/>
                  <p:nvPr/>
                </p:nvGrpSpPr>
                <p:grpSpPr>
                  <a:xfrm>
                    <a:off x="3491477" y="666658"/>
                    <a:ext cx="4441740" cy="2384836"/>
                    <a:chOff x="3174907" y="758098"/>
                    <a:chExt cx="4441740" cy="2384836"/>
                  </a:xfrm>
                </p:grpSpPr>
                <p:pic>
                  <p:nvPicPr>
                    <p:cNvPr id="5" name="圖片 4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174907" y="794836"/>
                      <a:ext cx="2311360" cy="23113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圖片 8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5231811" y="758098"/>
                      <a:ext cx="2384836" cy="2384836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9851" y="1702726"/>
                <a:ext cx="725930" cy="725930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78230">
                <a:off x="8516108" y="2558948"/>
                <a:ext cx="725930" cy="725930"/>
              </a:xfrm>
              <a:prstGeom prst="rect">
                <a:avLst/>
              </a:prstGeom>
            </p:spPr>
          </p:pic>
        </p:grpSp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5733" y="563417"/>
              <a:ext cx="812573" cy="812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0269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8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/>
          <p:cNvGrpSpPr/>
          <p:nvPr/>
        </p:nvGrpSpPr>
        <p:grpSpPr>
          <a:xfrm>
            <a:off x="3518868" y="2466053"/>
            <a:ext cx="4631738" cy="2205683"/>
            <a:chOff x="5610135" y="1148735"/>
            <a:chExt cx="4631738" cy="2205683"/>
          </a:xfrm>
        </p:grpSpPr>
        <p:grpSp>
          <p:nvGrpSpPr>
            <p:cNvPr id="21" name="群組 20"/>
            <p:cNvGrpSpPr/>
            <p:nvPr/>
          </p:nvGrpSpPr>
          <p:grpSpPr>
            <a:xfrm>
              <a:off x="5610135" y="1902594"/>
              <a:ext cx="2213187" cy="1451824"/>
              <a:chOff x="6236125" y="3048176"/>
              <a:chExt cx="2213187" cy="1451824"/>
            </a:xfrm>
          </p:grpSpPr>
          <p:sp>
            <p:nvSpPr>
              <p:cNvPr id="19" name="橢圓 18"/>
              <p:cNvSpPr/>
              <p:nvPr/>
            </p:nvSpPr>
            <p:spPr>
              <a:xfrm>
                <a:off x="6591306" y="3200400"/>
                <a:ext cx="1502827" cy="1299600"/>
              </a:xfrm>
              <a:prstGeom prst="ellipse">
                <a:avLst/>
              </a:prstGeom>
              <a:solidFill>
                <a:srgbClr val="FFB39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6236125" y="3048176"/>
                <a:ext cx="2213187" cy="802024"/>
              </a:xfrm>
              <a:prstGeom prst="rect">
                <a:avLst/>
              </a:prstGeom>
              <a:solidFill>
                <a:srgbClr val="3498AC"/>
              </a:solidFill>
              <a:ln>
                <a:solidFill>
                  <a:srgbClr val="3498AC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zh-TW" altLang="en-US" dirty="0"/>
              </a:p>
            </p:txBody>
          </p:sp>
        </p:grpSp>
        <p:cxnSp>
          <p:nvCxnSpPr>
            <p:cNvPr id="10" name="直線接點 9"/>
            <p:cNvCxnSpPr/>
            <p:nvPr/>
          </p:nvCxnSpPr>
          <p:spPr>
            <a:xfrm flipH="1">
              <a:off x="6106765" y="1476547"/>
              <a:ext cx="603728" cy="1245015"/>
            </a:xfrm>
            <a:prstGeom prst="line">
              <a:avLst/>
            </a:prstGeom>
            <a:ln w="57150">
              <a:solidFill>
                <a:srgbClr val="FFB3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>
              <a:off x="6634293" y="1476547"/>
              <a:ext cx="706120" cy="1245015"/>
            </a:xfrm>
            <a:prstGeom prst="line">
              <a:avLst/>
            </a:prstGeom>
            <a:ln w="57150">
              <a:solidFill>
                <a:srgbClr val="FFB3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649" y="1851277"/>
              <a:ext cx="853341" cy="853341"/>
            </a:xfrm>
            <a:prstGeom prst="rect">
              <a:avLst/>
            </a:prstGeom>
          </p:spPr>
        </p:pic>
        <p:grpSp>
          <p:nvGrpSpPr>
            <p:cNvPr id="24" name="群組 23"/>
            <p:cNvGrpSpPr/>
            <p:nvPr/>
          </p:nvGrpSpPr>
          <p:grpSpPr>
            <a:xfrm>
              <a:off x="8028686" y="1902594"/>
              <a:ext cx="2213187" cy="1451824"/>
              <a:chOff x="6236125" y="3048176"/>
              <a:chExt cx="2213187" cy="1451824"/>
            </a:xfrm>
          </p:grpSpPr>
          <p:sp>
            <p:nvSpPr>
              <p:cNvPr id="25" name="橢圓 24"/>
              <p:cNvSpPr/>
              <p:nvPr/>
            </p:nvSpPr>
            <p:spPr>
              <a:xfrm>
                <a:off x="6591306" y="3200400"/>
                <a:ext cx="1502827" cy="1299600"/>
              </a:xfrm>
              <a:prstGeom prst="ellipse">
                <a:avLst/>
              </a:prstGeom>
              <a:solidFill>
                <a:srgbClr val="D4E2D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6236125" y="3048176"/>
                <a:ext cx="2213187" cy="802024"/>
              </a:xfrm>
              <a:prstGeom prst="rect">
                <a:avLst/>
              </a:prstGeom>
              <a:solidFill>
                <a:srgbClr val="3498AC"/>
              </a:solidFill>
              <a:ln>
                <a:solidFill>
                  <a:srgbClr val="3498AC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zh-TW" altLang="en-US" dirty="0"/>
              </a:p>
            </p:txBody>
          </p:sp>
        </p:grpSp>
        <p:cxnSp>
          <p:nvCxnSpPr>
            <p:cNvPr id="27" name="直線接點 26"/>
            <p:cNvCxnSpPr/>
            <p:nvPr/>
          </p:nvCxnSpPr>
          <p:spPr>
            <a:xfrm flipH="1">
              <a:off x="8525316" y="1476547"/>
              <a:ext cx="603728" cy="1245015"/>
            </a:xfrm>
            <a:prstGeom prst="line">
              <a:avLst/>
            </a:prstGeom>
            <a:ln w="57150">
              <a:solidFill>
                <a:srgbClr val="D4E2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>
              <a:off x="9052844" y="1476547"/>
              <a:ext cx="706120" cy="1245015"/>
            </a:xfrm>
            <a:prstGeom prst="line">
              <a:avLst/>
            </a:prstGeom>
            <a:ln w="57150">
              <a:solidFill>
                <a:srgbClr val="D4E2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流程圖: 結束點 7"/>
            <p:cNvSpPr/>
            <p:nvPr/>
          </p:nvSpPr>
          <p:spPr>
            <a:xfrm>
              <a:off x="5892812" y="1148735"/>
              <a:ext cx="4135108" cy="42906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3475 w 20246"/>
                <a:gd name="connsiteY0" fmla="*/ 0 h 21600"/>
                <a:gd name="connsiteX1" fmla="*/ 18125 w 20246"/>
                <a:gd name="connsiteY1" fmla="*/ 0 h 21600"/>
                <a:gd name="connsiteX2" fmla="*/ 20246 w 20246"/>
                <a:gd name="connsiteY2" fmla="*/ 10392 h 21600"/>
                <a:gd name="connsiteX3" fmla="*/ 18125 w 20246"/>
                <a:gd name="connsiteY3" fmla="*/ 21600 h 21600"/>
                <a:gd name="connsiteX4" fmla="*/ 3475 w 20246"/>
                <a:gd name="connsiteY4" fmla="*/ 21600 h 21600"/>
                <a:gd name="connsiteX5" fmla="*/ 0 w 20246"/>
                <a:gd name="connsiteY5" fmla="*/ 10800 h 21600"/>
                <a:gd name="connsiteX6" fmla="*/ 3475 w 20246"/>
                <a:gd name="connsiteY6" fmla="*/ 0 h 21600"/>
                <a:gd name="connsiteX0" fmla="*/ 2009 w 18780"/>
                <a:gd name="connsiteY0" fmla="*/ 0 h 21600"/>
                <a:gd name="connsiteX1" fmla="*/ 16659 w 18780"/>
                <a:gd name="connsiteY1" fmla="*/ 0 h 21600"/>
                <a:gd name="connsiteX2" fmla="*/ 18780 w 18780"/>
                <a:gd name="connsiteY2" fmla="*/ 10392 h 21600"/>
                <a:gd name="connsiteX3" fmla="*/ 16659 w 18780"/>
                <a:gd name="connsiteY3" fmla="*/ 21600 h 21600"/>
                <a:gd name="connsiteX4" fmla="*/ 2009 w 18780"/>
                <a:gd name="connsiteY4" fmla="*/ 21600 h 21600"/>
                <a:gd name="connsiteX5" fmla="*/ 0 w 18780"/>
                <a:gd name="connsiteY5" fmla="*/ 12023 h 21600"/>
                <a:gd name="connsiteX6" fmla="*/ 2009 w 18780"/>
                <a:gd name="connsiteY6" fmla="*/ 0 h 21600"/>
                <a:gd name="connsiteX0" fmla="*/ 2347 w 19118"/>
                <a:gd name="connsiteY0" fmla="*/ 0 h 21600"/>
                <a:gd name="connsiteX1" fmla="*/ 16997 w 19118"/>
                <a:gd name="connsiteY1" fmla="*/ 0 h 21600"/>
                <a:gd name="connsiteX2" fmla="*/ 19118 w 19118"/>
                <a:gd name="connsiteY2" fmla="*/ 10392 h 21600"/>
                <a:gd name="connsiteX3" fmla="*/ 16997 w 19118"/>
                <a:gd name="connsiteY3" fmla="*/ 21600 h 21600"/>
                <a:gd name="connsiteX4" fmla="*/ 2347 w 19118"/>
                <a:gd name="connsiteY4" fmla="*/ 21600 h 21600"/>
                <a:gd name="connsiteX5" fmla="*/ 0 w 19118"/>
                <a:gd name="connsiteY5" fmla="*/ 11000 h 21600"/>
                <a:gd name="connsiteX6" fmla="*/ 2347 w 19118"/>
                <a:gd name="connsiteY6" fmla="*/ 0 h 21600"/>
                <a:gd name="connsiteX0" fmla="*/ 2347 w 19626"/>
                <a:gd name="connsiteY0" fmla="*/ 0 h 21600"/>
                <a:gd name="connsiteX1" fmla="*/ 16997 w 19626"/>
                <a:gd name="connsiteY1" fmla="*/ 0 h 21600"/>
                <a:gd name="connsiteX2" fmla="*/ 19626 w 19626"/>
                <a:gd name="connsiteY2" fmla="*/ 10392 h 21600"/>
                <a:gd name="connsiteX3" fmla="*/ 16997 w 19626"/>
                <a:gd name="connsiteY3" fmla="*/ 21600 h 21600"/>
                <a:gd name="connsiteX4" fmla="*/ 2347 w 19626"/>
                <a:gd name="connsiteY4" fmla="*/ 21600 h 21600"/>
                <a:gd name="connsiteX5" fmla="*/ 0 w 19626"/>
                <a:gd name="connsiteY5" fmla="*/ 11000 h 21600"/>
                <a:gd name="connsiteX6" fmla="*/ 2347 w 19626"/>
                <a:gd name="connsiteY6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26" h="21600">
                  <a:moveTo>
                    <a:pt x="2347" y="0"/>
                  </a:moveTo>
                  <a:lnTo>
                    <a:pt x="16997" y="0"/>
                  </a:lnTo>
                  <a:cubicBezTo>
                    <a:pt x="18916" y="0"/>
                    <a:pt x="19626" y="4427"/>
                    <a:pt x="19626" y="10392"/>
                  </a:cubicBezTo>
                  <a:cubicBezTo>
                    <a:pt x="19626" y="16357"/>
                    <a:pt x="18916" y="21600"/>
                    <a:pt x="16997" y="21600"/>
                  </a:cubicBezTo>
                  <a:lnTo>
                    <a:pt x="2347" y="21600"/>
                  </a:lnTo>
                  <a:cubicBezTo>
                    <a:pt x="428" y="21600"/>
                    <a:pt x="0" y="16965"/>
                    <a:pt x="0" y="11000"/>
                  </a:cubicBezTo>
                  <a:cubicBezTo>
                    <a:pt x="0" y="5035"/>
                    <a:pt x="428" y="0"/>
                    <a:pt x="2347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8363" y="1724038"/>
              <a:ext cx="997524" cy="997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2176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875031" y="1945668"/>
            <a:ext cx="5602597" cy="3410223"/>
            <a:chOff x="2875031" y="1945668"/>
            <a:chExt cx="5602597" cy="341022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031" y="2615214"/>
              <a:ext cx="2740677" cy="2740677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4424" y="1945668"/>
              <a:ext cx="3253204" cy="3253204"/>
            </a:xfrm>
            <a:prstGeom prst="rect">
              <a:avLst/>
            </a:prstGeom>
          </p:spPr>
        </p:pic>
      </p:grpSp>
      <p:sp>
        <p:nvSpPr>
          <p:cNvPr id="5" name="文字方塊 4"/>
          <p:cNvSpPr txBox="1"/>
          <p:nvPr/>
        </p:nvSpPr>
        <p:spPr>
          <a:xfrm>
            <a:off x="3610582" y="2030439"/>
            <a:ext cx="1613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Justice</a:t>
            </a:r>
            <a:endParaRPr lang="zh-TW" altLang="en-US" sz="3200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483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93" y="627172"/>
            <a:ext cx="4215662" cy="136840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39" y="2726329"/>
            <a:ext cx="4215662" cy="9756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239" y1="70732" x2="7239" y2="70732"/>
                        <a14:foregroundMark x1="8668" y1="52846" x2="8668" y2="52846"/>
                        <a14:foregroundMark x1="11439" y1="30623" x2="11439" y2="30623"/>
                        <a14:foregroundMark x1="11439" y1="30623" x2="11439" y2="30623"/>
                        <a14:foregroundMark x1="27167" y1="20596" x2="27167" y2="20596"/>
                        <a14:foregroundMark x1="27167" y1="20596" x2="27167" y2="20596"/>
                        <a14:foregroundMark x1="27167" y1="20596" x2="27167" y2="20596"/>
                        <a14:foregroundMark x1="27167" y1="20596" x2="27167" y2="20596"/>
                        <a14:foregroundMark x1="27167" y1="20596" x2="27167" y2="20596"/>
                        <a14:foregroundMark x1="24397" y1="37127" x2="24397" y2="37127"/>
                        <a14:foregroundMark x1="24397" y1="37127" x2="24397" y2="37127"/>
                        <a14:foregroundMark x1="14567" y1="5149" x2="14567" y2="5149"/>
                        <a14:foregroundMark x1="14567" y1="5149" x2="14567" y2="5149"/>
                        <a14:foregroundMark x1="44951" y1="35230" x2="44951" y2="35230"/>
                        <a14:foregroundMark x1="53172" y1="35772" x2="53172" y2="35772"/>
                        <a14:foregroundMark x1="62824" y1="43902" x2="62824" y2="43902"/>
                        <a14:foregroundMark x1="70956" y1="59892" x2="70956" y2="59892"/>
                        <a14:foregroundMark x1="74978" y1="52304" x2="74978" y2="52304"/>
                        <a14:foregroundMark x1="82931" y1="54743" x2="82931" y2="54743"/>
                        <a14:foregroundMark x1="92404" y1="51762" x2="92404" y2="51762"/>
                        <a14:foregroundMark x1="9115" y1="10840" x2="9115" y2="10840"/>
                        <a14:foregroundMark x1="6166" y1="17344" x2="6166" y2="17344"/>
                        <a14:foregroundMark x1="6613" y1="17344" x2="6613" y2="17344"/>
                        <a14:foregroundMark x1="5719" y1="16802" x2="5719" y2="16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39" y="4136038"/>
            <a:ext cx="4403102" cy="145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3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7" r="1"/>
          <a:stretch/>
        </p:blipFill>
        <p:spPr>
          <a:xfrm>
            <a:off x="1302327" y="535709"/>
            <a:ext cx="9338468" cy="565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9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7"/>
          <a:stretch/>
        </p:blipFill>
        <p:spPr>
          <a:xfrm>
            <a:off x="2660073" y="517237"/>
            <a:ext cx="8054108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19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047667" y="1191491"/>
            <a:ext cx="8096666" cy="4517276"/>
            <a:chOff x="2047667" y="1191491"/>
            <a:chExt cx="8096666" cy="4517276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7"/>
            <a:stretch/>
          </p:blipFill>
          <p:spPr>
            <a:xfrm>
              <a:off x="2047667" y="1191491"/>
              <a:ext cx="8096666" cy="4517276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2382982" y="4636655"/>
              <a:ext cx="2447636" cy="849745"/>
            </a:xfrm>
            <a:prstGeom prst="rect">
              <a:avLst/>
            </a:prstGeom>
            <a:solidFill>
              <a:srgbClr val="55CAC9"/>
            </a:solidFill>
            <a:ln>
              <a:solidFill>
                <a:srgbClr val="55CAC9"/>
              </a:solidFill>
            </a:ln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6241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65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2196843" y="1315883"/>
            <a:ext cx="8328917" cy="5542117"/>
            <a:chOff x="2064763" y="838371"/>
            <a:chExt cx="8328917" cy="5542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763" y="1111226"/>
              <a:ext cx="4622099" cy="4588752"/>
            </a:xfrm>
            <a:prstGeom prst="rect">
              <a:avLst/>
            </a:prstGeom>
          </p:spPr>
        </p:pic>
        <p:grpSp>
          <p:nvGrpSpPr>
            <p:cNvPr id="10" name="群組 9"/>
            <p:cNvGrpSpPr/>
            <p:nvPr/>
          </p:nvGrpSpPr>
          <p:grpSpPr>
            <a:xfrm>
              <a:off x="6061250" y="838371"/>
              <a:ext cx="4332430" cy="5542117"/>
              <a:chOff x="13051330" y="2408722"/>
              <a:chExt cx="7024174" cy="8899833"/>
            </a:xfrm>
          </p:grpSpPr>
          <p:pic>
            <p:nvPicPr>
              <p:cNvPr id="8" name="object 9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051330" y="2408722"/>
                <a:ext cx="6825341" cy="8899828"/>
              </a:xfrm>
              <a:prstGeom prst="rect">
                <a:avLst/>
              </a:prstGeom>
            </p:spPr>
          </p:pic>
          <p:sp>
            <p:nvSpPr>
              <p:cNvPr id="9" name="object 11"/>
              <p:cNvSpPr/>
              <p:nvPr/>
            </p:nvSpPr>
            <p:spPr>
              <a:xfrm>
                <a:off x="16558239" y="10303350"/>
                <a:ext cx="3517265" cy="1005205"/>
              </a:xfrm>
              <a:custGeom>
                <a:avLst/>
                <a:gdLst/>
                <a:ahLst/>
                <a:cxnLst/>
                <a:rect l="l" t="t" r="r" b="b"/>
                <a:pathLst>
                  <a:path w="3517265" h="1005204">
                    <a:moveTo>
                      <a:pt x="2887765" y="0"/>
                    </a:moveTo>
                    <a:lnTo>
                      <a:pt x="0" y="28459"/>
                    </a:lnTo>
                    <a:lnTo>
                      <a:pt x="757708" y="1005202"/>
                    </a:lnTo>
                    <a:lnTo>
                      <a:pt x="3516797" y="1005202"/>
                    </a:lnTo>
                    <a:lnTo>
                      <a:pt x="2887765" y="0"/>
                    </a:lnTo>
                    <a:close/>
                  </a:path>
                </a:pathLst>
              </a:custGeom>
              <a:solidFill>
                <a:srgbClr val="221F1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9500" y="2212102"/>
              <a:ext cx="1252458" cy="1252458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2064763" y="5972833"/>
              <a:ext cx="6928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 smtClean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YouBike</a:t>
              </a:r>
              <a:r>
                <a:rPr lang="en-US" altLang="zh-TW" dirty="0" smtClean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 Today </a:t>
              </a:r>
              <a:r>
                <a:rPr lang="zh-TW" altLang="en-US" dirty="0" smtClean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小幫手｜國立交通大學 使用者經驗與易用性評估</a:t>
              </a:r>
              <a:endParaRPr lang="en-US" altLang="zh-TW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272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 txBox="1">
            <a:spLocks/>
          </p:cNvSpPr>
          <p:nvPr/>
        </p:nvSpPr>
        <p:spPr>
          <a:xfrm>
            <a:off x="3894400" y="496217"/>
            <a:ext cx="4298034" cy="56874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zh-TW" altLang="en-US" sz="3600" b="1" spc="-11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JhengHei UI"/>
              </a:rPr>
              <a:t>核心目</a:t>
            </a:r>
            <a:r>
              <a:rPr lang="zh-TW" altLang="en-US" sz="3600" b="1" spc="15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JhengHei UI"/>
              </a:rPr>
              <a:t>標</a:t>
            </a:r>
            <a:r>
              <a:rPr lang="zh-TW" altLang="en-US" sz="3600" b="1" spc="-225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（</a:t>
            </a:r>
            <a:r>
              <a:rPr lang="en-US" sz="3600" b="1" spc="-135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Servic</a:t>
            </a:r>
            <a:r>
              <a:rPr lang="en-US" sz="3600" b="1" spc="-15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e</a:t>
            </a:r>
            <a:r>
              <a:rPr lang="zh-TW" altLang="en-US" sz="3600" b="1" spc="-245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）</a:t>
            </a:r>
            <a:endParaRPr lang="en-US" sz="3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Arial"/>
            </a:endParaRPr>
          </a:p>
        </p:txBody>
      </p:sp>
      <p:pic>
        <p:nvPicPr>
          <p:cNvPr id="19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222" y="1295758"/>
            <a:ext cx="2919154" cy="2068866"/>
          </a:xfrm>
          <a:prstGeom prst="rect">
            <a:avLst/>
          </a:prstGeom>
        </p:spPr>
      </p:pic>
      <p:sp>
        <p:nvSpPr>
          <p:cNvPr id="20" name="object 4"/>
          <p:cNvSpPr txBox="1"/>
          <p:nvPr/>
        </p:nvSpPr>
        <p:spPr>
          <a:xfrm>
            <a:off x="922870" y="3332672"/>
            <a:ext cx="2106336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-25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MingLiU"/>
              </a:rPr>
              <a:t>累積即時運動數據</a:t>
            </a:r>
          </a:p>
        </p:txBody>
      </p:sp>
      <p:sp>
        <p:nvSpPr>
          <p:cNvPr id="21" name="object 5"/>
          <p:cNvSpPr txBox="1"/>
          <p:nvPr/>
        </p:nvSpPr>
        <p:spPr>
          <a:xfrm>
            <a:off x="4133946" y="3332673"/>
            <a:ext cx="1552121" cy="32508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-25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MingLiU"/>
              </a:rPr>
              <a:t>回顧運動紀錄</a:t>
            </a:r>
          </a:p>
        </p:txBody>
      </p:sp>
      <p:sp>
        <p:nvSpPr>
          <p:cNvPr id="22" name="object 6"/>
          <p:cNvSpPr txBox="1"/>
          <p:nvPr/>
        </p:nvSpPr>
        <p:spPr>
          <a:xfrm>
            <a:off x="6841590" y="3332672"/>
            <a:ext cx="235844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2000" spc="-25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MingLiU"/>
              </a:rPr>
              <a:t>分享 / 獲得運動資訊</a:t>
            </a:r>
          </a:p>
        </p:txBody>
      </p:sp>
      <p:pic>
        <p:nvPicPr>
          <p:cNvPr id="23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74294" y="1347665"/>
            <a:ext cx="2605607" cy="1985007"/>
          </a:xfrm>
          <a:prstGeom prst="rect">
            <a:avLst/>
          </a:prstGeom>
        </p:spPr>
      </p:pic>
      <p:pic>
        <p:nvPicPr>
          <p:cNvPr id="24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53668" y="3727991"/>
            <a:ext cx="2637726" cy="2229163"/>
          </a:xfrm>
          <a:prstGeom prst="rect">
            <a:avLst/>
          </a:prstGeom>
        </p:spPr>
      </p:pic>
      <p:pic>
        <p:nvPicPr>
          <p:cNvPr id="25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1174" y="3546067"/>
            <a:ext cx="2919600" cy="2393092"/>
          </a:xfrm>
          <a:prstGeom prst="rect">
            <a:avLst/>
          </a:prstGeom>
        </p:spPr>
      </p:pic>
      <p:sp>
        <p:nvSpPr>
          <p:cNvPr id="26" name="object 10"/>
          <p:cNvSpPr txBox="1"/>
          <p:nvPr/>
        </p:nvSpPr>
        <p:spPr>
          <a:xfrm>
            <a:off x="1090281" y="5939159"/>
            <a:ext cx="1771513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-25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MingLiU"/>
              </a:rPr>
              <a:t>獲得運動成就感</a:t>
            </a:r>
          </a:p>
        </p:txBody>
      </p:sp>
      <p:sp>
        <p:nvSpPr>
          <p:cNvPr id="27" name="object 11"/>
          <p:cNvSpPr txBox="1"/>
          <p:nvPr/>
        </p:nvSpPr>
        <p:spPr>
          <a:xfrm>
            <a:off x="3894400" y="5939159"/>
            <a:ext cx="2318273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-25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MingLiU"/>
              </a:rPr>
              <a:t>制定個人化運動計畫</a:t>
            </a:r>
          </a:p>
        </p:txBody>
      </p:sp>
      <p:sp>
        <p:nvSpPr>
          <p:cNvPr id="28" name="object 12"/>
          <p:cNvSpPr txBox="1"/>
          <p:nvPr/>
        </p:nvSpPr>
        <p:spPr>
          <a:xfrm>
            <a:off x="7119672" y="5889057"/>
            <a:ext cx="1650267" cy="33696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2000" spc="-25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MingLiU"/>
              </a:rPr>
              <a:t>分享即時定位</a:t>
            </a:r>
          </a:p>
        </p:txBody>
      </p:sp>
      <p:sp>
        <p:nvSpPr>
          <p:cNvPr id="29" name="object 13"/>
          <p:cNvSpPr txBox="1"/>
          <p:nvPr/>
        </p:nvSpPr>
        <p:spPr>
          <a:xfrm>
            <a:off x="9768263" y="4686208"/>
            <a:ext cx="1578945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2000" spc="-25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MingLiU"/>
              </a:rPr>
              <a:t>提升運動體驗</a:t>
            </a:r>
          </a:p>
        </p:txBody>
      </p:sp>
      <p:pic>
        <p:nvPicPr>
          <p:cNvPr id="31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76882" y="1347665"/>
            <a:ext cx="3033143" cy="2134119"/>
          </a:xfrm>
          <a:prstGeom prst="rect">
            <a:avLst/>
          </a:prstGeom>
        </p:spPr>
      </p:pic>
      <p:pic>
        <p:nvPicPr>
          <p:cNvPr id="32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13173" y="2515781"/>
            <a:ext cx="3191780" cy="2332972"/>
          </a:xfrm>
          <a:prstGeom prst="rect">
            <a:avLst/>
          </a:prstGeom>
        </p:spPr>
      </p:pic>
      <p:pic>
        <p:nvPicPr>
          <p:cNvPr id="33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53405" y="3880232"/>
            <a:ext cx="3323824" cy="233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90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1036320" y="1022480"/>
            <a:ext cx="10058400" cy="5030860"/>
            <a:chOff x="1036320" y="1022480"/>
            <a:chExt cx="10058400" cy="503086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320" y="1022480"/>
              <a:ext cx="10058400" cy="5030860"/>
            </a:xfrm>
            <a:prstGeom prst="rect">
              <a:avLst/>
            </a:prstGeom>
          </p:spPr>
        </p:pic>
        <p:grpSp>
          <p:nvGrpSpPr>
            <p:cNvPr id="21" name="群組 20"/>
            <p:cNvGrpSpPr/>
            <p:nvPr/>
          </p:nvGrpSpPr>
          <p:grpSpPr>
            <a:xfrm>
              <a:off x="6055360" y="2741340"/>
              <a:ext cx="2520000" cy="3312000"/>
              <a:chOff x="6054400" y="2741340"/>
              <a:chExt cx="2520000" cy="3312000"/>
            </a:xfrm>
          </p:grpSpPr>
          <p:grpSp>
            <p:nvGrpSpPr>
              <p:cNvPr id="16" name="群組 15"/>
              <p:cNvGrpSpPr/>
              <p:nvPr/>
            </p:nvGrpSpPr>
            <p:grpSpPr>
              <a:xfrm>
                <a:off x="6054400" y="2741340"/>
                <a:ext cx="2520000" cy="3312000"/>
                <a:chOff x="5841680" y="2538140"/>
                <a:chExt cx="2520000" cy="3312000"/>
              </a:xfrm>
            </p:grpSpPr>
            <p:sp>
              <p:nvSpPr>
                <p:cNvPr id="18" name="文字方塊 17"/>
                <p:cNvSpPr txBox="1"/>
                <p:nvPr/>
              </p:nvSpPr>
              <p:spPr>
                <a:xfrm>
                  <a:off x="5841680" y="2538140"/>
                  <a:ext cx="2520000" cy="3312000"/>
                </a:xfrm>
                <a:prstGeom prst="rect">
                  <a:avLst/>
                </a:prstGeom>
                <a:solidFill>
                  <a:srgbClr val="3C415C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zh-TW" altLang="en-US" dirty="0"/>
                </a:p>
              </p:txBody>
            </p:sp>
            <p:sp>
              <p:nvSpPr>
                <p:cNvPr id="19" name="文字方塊 18"/>
                <p:cNvSpPr txBox="1"/>
                <p:nvPr/>
              </p:nvSpPr>
              <p:spPr>
                <a:xfrm>
                  <a:off x="6649477" y="2563560"/>
                  <a:ext cx="9044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dirty="0" smtClean="0">
                      <a:solidFill>
                        <a:schemeClr val="bg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rPr>
                    <a:t>Alex</a:t>
                  </a:r>
                </a:p>
              </p:txBody>
            </p:sp>
          </p:grpSp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9780" y="3584900"/>
                <a:ext cx="1996047" cy="2282400"/>
              </a:xfrm>
              <a:prstGeom prst="rect">
                <a:avLst/>
              </a:prstGeom>
            </p:spPr>
          </p:pic>
        </p:grpSp>
        <p:grpSp>
          <p:nvGrpSpPr>
            <p:cNvPr id="27" name="群組 26"/>
            <p:cNvGrpSpPr/>
            <p:nvPr/>
          </p:nvGrpSpPr>
          <p:grpSpPr>
            <a:xfrm>
              <a:off x="3549248" y="2741340"/>
              <a:ext cx="2520000" cy="3312000"/>
              <a:chOff x="3539088" y="2741340"/>
              <a:chExt cx="2520000" cy="3312000"/>
            </a:xfrm>
          </p:grpSpPr>
          <p:grpSp>
            <p:nvGrpSpPr>
              <p:cNvPr id="23" name="群組 22"/>
              <p:cNvGrpSpPr/>
              <p:nvPr/>
            </p:nvGrpSpPr>
            <p:grpSpPr>
              <a:xfrm>
                <a:off x="3539088" y="2741340"/>
                <a:ext cx="2520000" cy="3312000"/>
                <a:chOff x="1025357" y="2741340"/>
                <a:chExt cx="2520000" cy="3312000"/>
              </a:xfrm>
            </p:grpSpPr>
            <p:sp>
              <p:nvSpPr>
                <p:cNvPr id="25" name="文字方塊 24"/>
                <p:cNvSpPr txBox="1"/>
                <p:nvPr/>
              </p:nvSpPr>
              <p:spPr>
                <a:xfrm>
                  <a:off x="1025357" y="2741340"/>
                  <a:ext cx="2520000" cy="3312000"/>
                </a:xfrm>
                <a:prstGeom prst="rect">
                  <a:avLst/>
                </a:prstGeom>
                <a:solidFill>
                  <a:srgbClr val="056676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zh-TW" altLang="en-US" dirty="0"/>
                </a:p>
              </p:txBody>
            </p:sp>
            <p:sp>
              <p:nvSpPr>
                <p:cNvPr id="26" name="文字方塊 25"/>
                <p:cNvSpPr txBox="1"/>
                <p:nvPr/>
              </p:nvSpPr>
              <p:spPr>
                <a:xfrm>
                  <a:off x="1681698" y="2841560"/>
                  <a:ext cx="122018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dirty="0">
                      <a:solidFill>
                        <a:schemeClr val="bg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rPr>
                    <a:t>Fanny</a:t>
                  </a:r>
                  <a:endParaRPr lang="en-US" altLang="zh-TW" sz="2800" dirty="0" smtClean="0">
                    <a:solidFill>
                      <a:schemeClr val="bg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8410" y="3584900"/>
                <a:ext cx="1994221" cy="2283980"/>
              </a:xfrm>
              <a:prstGeom prst="rect">
                <a:avLst/>
              </a:prstGeom>
            </p:spPr>
          </p:pic>
        </p:grpSp>
        <p:grpSp>
          <p:nvGrpSpPr>
            <p:cNvPr id="30" name="群組 29"/>
            <p:cNvGrpSpPr/>
            <p:nvPr/>
          </p:nvGrpSpPr>
          <p:grpSpPr>
            <a:xfrm>
              <a:off x="1046934" y="2741340"/>
              <a:ext cx="2520000" cy="3312000"/>
              <a:chOff x="1046934" y="2741340"/>
              <a:chExt cx="2520000" cy="3312000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1046934" y="2741340"/>
                <a:ext cx="2520000" cy="3312000"/>
                <a:chOff x="5841680" y="2538140"/>
                <a:chExt cx="2520000" cy="3312000"/>
              </a:xfrm>
            </p:grpSpPr>
            <p:sp>
              <p:nvSpPr>
                <p:cNvPr id="3" name="文字方塊 2"/>
                <p:cNvSpPr txBox="1"/>
                <p:nvPr/>
              </p:nvSpPr>
              <p:spPr>
                <a:xfrm>
                  <a:off x="5841680" y="2538140"/>
                  <a:ext cx="2520000" cy="3312000"/>
                </a:xfrm>
                <a:prstGeom prst="rect">
                  <a:avLst/>
                </a:prstGeom>
                <a:solidFill>
                  <a:srgbClr val="3C415C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zh-TW" altLang="en-US" dirty="0"/>
                </a:p>
              </p:txBody>
            </p:sp>
            <p:sp>
              <p:nvSpPr>
                <p:cNvPr id="5" name="文字方塊 4"/>
                <p:cNvSpPr txBox="1"/>
                <p:nvPr/>
              </p:nvSpPr>
              <p:spPr>
                <a:xfrm>
                  <a:off x="6461599" y="2631440"/>
                  <a:ext cx="1280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zh-TW" sz="2800" dirty="0" smtClean="0">
                    <a:solidFill>
                      <a:schemeClr val="bg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29" name="群組 28"/>
              <p:cNvGrpSpPr/>
              <p:nvPr/>
            </p:nvGrpSpPr>
            <p:grpSpPr>
              <a:xfrm>
                <a:off x="1294173" y="2858600"/>
                <a:ext cx="2034499" cy="3012160"/>
                <a:chOff x="9331133" y="3615120"/>
                <a:chExt cx="2034499" cy="3012160"/>
              </a:xfrm>
            </p:grpSpPr>
            <p:sp>
              <p:nvSpPr>
                <p:cNvPr id="10" name="文字方塊 9"/>
                <p:cNvSpPr txBox="1"/>
                <p:nvPr/>
              </p:nvSpPr>
              <p:spPr>
                <a:xfrm>
                  <a:off x="9647021" y="3615120"/>
                  <a:ext cx="140272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dirty="0" smtClean="0">
                      <a:solidFill>
                        <a:schemeClr val="bg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rPr>
                    <a:t>Joanna</a:t>
                  </a:r>
                </a:p>
              </p:txBody>
            </p:sp>
            <p:pic>
              <p:nvPicPr>
                <p:cNvPr id="13" name="圖片 12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1133" y="4344880"/>
                  <a:ext cx="2034499" cy="2282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群組 32"/>
            <p:cNvGrpSpPr/>
            <p:nvPr/>
          </p:nvGrpSpPr>
          <p:grpSpPr>
            <a:xfrm>
              <a:off x="8574400" y="2741340"/>
              <a:ext cx="2520000" cy="3312000"/>
              <a:chOff x="8574400" y="2741340"/>
              <a:chExt cx="2520000" cy="3312000"/>
            </a:xfrm>
          </p:grpSpPr>
          <p:sp>
            <p:nvSpPr>
              <p:cNvPr id="9" name="文字方塊 8"/>
              <p:cNvSpPr txBox="1"/>
              <p:nvPr/>
            </p:nvSpPr>
            <p:spPr>
              <a:xfrm>
                <a:off x="8574400" y="2741340"/>
                <a:ext cx="2520000" cy="3312000"/>
              </a:xfrm>
              <a:prstGeom prst="rect">
                <a:avLst/>
              </a:prstGeom>
              <a:solidFill>
                <a:srgbClr val="056676"/>
              </a:solidFill>
            </p:spPr>
            <p:txBody>
              <a:bodyPr wrap="square" rtlCol="0">
                <a:spAutoFit/>
              </a:bodyPr>
              <a:lstStyle/>
              <a:p>
                <a:endParaRPr lang="zh-TW" altLang="en-US" dirty="0"/>
              </a:p>
            </p:txBody>
          </p:sp>
          <p:sp>
            <p:nvSpPr>
              <p:cNvPr id="31" name="文字方塊 30"/>
              <p:cNvSpPr txBox="1"/>
              <p:nvPr/>
            </p:nvSpPr>
            <p:spPr>
              <a:xfrm>
                <a:off x="9365864" y="2858600"/>
                <a:ext cx="9370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 smtClean="0">
                    <a:solidFill>
                      <a:schemeClr val="bg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Nick</a:t>
                </a:r>
              </a:p>
            </p:txBody>
          </p:sp>
          <p:pic>
            <p:nvPicPr>
              <p:cNvPr id="32" name="圖片 3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17929" y="3586480"/>
                <a:ext cx="2021314" cy="2282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0433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1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/>
          </p:cNvSpPr>
          <p:nvPr/>
        </p:nvSpPr>
        <p:spPr>
          <a:xfrm>
            <a:off x="1540156" y="610356"/>
            <a:ext cx="8998281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3200" b="1" spc="-3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10</a:t>
            </a:r>
            <a:r>
              <a:rPr lang="en-US" sz="3200" b="1" spc="-15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 </a:t>
            </a:r>
            <a:r>
              <a:rPr lang="en-US" sz="3200" b="1" spc="-9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Usability</a:t>
            </a:r>
            <a:r>
              <a:rPr lang="en-US" sz="3200" b="1" spc="-15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 </a:t>
            </a:r>
            <a:r>
              <a:rPr lang="en-US" sz="3200" b="1" spc="-7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Heuristics</a:t>
            </a:r>
            <a:r>
              <a:rPr lang="en-US" sz="3200" b="1" spc="-15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 </a:t>
            </a:r>
            <a:r>
              <a:rPr lang="en-US" sz="3200" b="1" spc="-45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for</a:t>
            </a:r>
            <a:r>
              <a:rPr lang="en-US" sz="3200" b="1" spc="-15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 </a:t>
            </a:r>
            <a:r>
              <a:rPr lang="en-US" sz="3200" b="1" spc="-3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User</a:t>
            </a:r>
            <a:r>
              <a:rPr lang="en-US" sz="3200" b="1" spc="-15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 </a:t>
            </a:r>
            <a:r>
              <a:rPr lang="en-US" sz="3200" b="1" spc="-25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Interface</a:t>
            </a:r>
            <a:r>
              <a:rPr lang="en-US" sz="3200" b="1" spc="-145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 </a:t>
            </a:r>
            <a:r>
              <a:rPr lang="en-US" sz="3200" b="1" spc="-8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Design</a:t>
            </a:r>
            <a:endParaRPr lang="en-US" sz="32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Arial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1114552" y="1460316"/>
            <a:ext cx="9844142" cy="4730826"/>
            <a:chOff x="1263163" y="1490796"/>
            <a:chExt cx="9844142" cy="4730826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163" y="1490796"/>
              <a:ext cx="1516143" cy="22284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771" y="1490796"/>
              <a:ext cx="1516143" cy="22284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2379" y="1490796"/>
              <a:ext cx="1516143" cy="22284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1660" y="1490796"/>
              <a:ext cx="1516143" cy="22284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0941" y="1490796"/>
              <a:ext cx="1516143" cy="222880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163" y="3993222"/>
              <a:ext cx="1508683" cy="22284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696" y="3979511"/>
              <a:ext cx="1574291" cy="22284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837" y="3979511"/>
              <a:ext cx="1516143" cy="22284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7830" y="3993222"/>
              <a:ext cx="1516143" cy="22284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162" y="3979511"/>
              <a:ext cx="1516143" cy="222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1384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</TotalTime>
  <Words>126</Words>
  <Application>Microsoft Office PowerPoint</Application>
  <PresentationFormat>寬螢幕</PresentationFormat>
  <Paragraphs>53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HP Simplified Hans Light</vt:lpstr>
      <vt:lpstr>Microsoft JhengHei UI</vt:lpstr>
      <vt:lpstr>Microsoft YaHei UI</vt:lpstr>
      <vt:lpstr>SimSun</vt:lpstr>
      <vt:lpstr>新細明體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Celine Lu</dc:creator>
  <cp:lastModifiedBy>Celine Lu</cp:lastModifiedBy>
  <cp:revision>77</cp:revision>
  <dcterms:created xsi:type="dcterms:W3CDTF">2021-03-18T10:24:08Z</dcterms:created>
  <dcterms:modified xsi:type="dcterms:W3CDTF">2021-03-26T10:33:17Z</dcterms:modified>
</cp:coreProperties>
</file>